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1" r:id="rId1"/>
  </p:sldMasterIdLst>
  <p:notesMasterIdLst>
    <p:notesMasterId r:id="rId44"/>
  </p:notesMasterIdLst>
  <p:sldIdLst>
    <p:sldId id="288" r:id="rId2"/>
    <p:sldId id="257" r:id="rId3"/>
    <p:sldId id="258" r:id="rId4"/>
    <p:sldId id="259" r:id="rId5"/>
    <p:sldId id="260" r:id="rId6"/>
    <p:sldId id="261" r:id="rId7"/>
    <p:sldId id="294" r:id="rId8"/>
    <p:sldId id="263" r:id="rId9"/>
    <p:sldId id="264" r:id="rId10"/>
    <p:sldId id="267" r:id="rId11"/>
    <p:sldId id="289" r:id="rId12"/>
    <p:sldId id="290" r:id="rId13"/>
    <p:sldId id="291" r:id="rId14"/>
    <p:sldId id="292" r:id="rId15"/>
    <p:sldId id="293" r:id="rId16"/>
    <p:sldId id="265" r:id="rId17"/>
    <p:sldId id="266" r:id="rId18"/>
    <p:sldId id="295" r:id="rId19"/>
    <p:sldId id="296" r:id="rId20"/>
    <p:sldId id="297" r:id="rId21"/>
    <p:sldId id="298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9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012"/>
  </p:normalViewPr>
  <p:slideViewPr>
    <p:cSldViewPr snapToGrid="0" snapToObjects="1">
      <p:cViewPr varScale="1">
        <p:scale>
          <a:sx n="74" d="100"/>
          <a:sy n="74" d="100"/>
        </p:scale>
        <p:origin x="55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B186E-D02E-3040-8426-B5A9E0B66D9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0630D-FF9B-CE44-A845-4E05881E8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7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0630D-FF9B-CE44-A845-4E05881E86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82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1966558-6FE6-8A43-AA53-266652C0F7A2}" type="datetime1">
              <a:rPr lang="en-IN" smtClean="0"/>
              <a:t>01-03-2021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1057D27-9431-D344-AFD5-E3F7C8EB4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55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D8C9-F050-864C-8225-BD436AB328EE}" type="datetime1">
              <a:rPr lang="en-IN" smtClean="0"/>
              <a:t>01-03-2021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8551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D8C9-F050-864C-8225-BD436AB328EE}" type="datetime1">
              <a:rPr lang="en-IN" smtClean="0"/>
              <a:t>01-03-2021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9535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D8C9-F050-864C-8225-BD436AB328EE}" type="datetime1">
              <a:rPr lang="en-IN" smtClean="0"/>
              <a:t>01-03-2021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7339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D8C9-F050-864C-8225-BD436AB328EE}" type="datetime1">
              <a:rPr lang="en-IN" smtClean="0"/>
              <a:t>01-03-2021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4523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D8C9-F050-864C-8225-BD436AB328EE}" type="datetime1">
              <a:rPr lang="en-IN" smtClean="0"/>
              <a:t>01-03-2021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5656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D8C9-F050-864C-8225-BD436AB328EE}" type="datetime1">
              <a:rPr lang="en-IN" smtClean="0"/>
              <a:t>01-03-2021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7235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E86AB43-9E39-424D-B381-B4DCA2A48DC8}" type="datetime1">
              <a:rPr lang="en-IN" smtClean="0"/>
              <a:t>01-03-2021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96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A4C8631-7B71-F940-85DA-319D6927D961}" type="datetime1">
              <a:rPr lang="en-IN" smtClean="0"/>
              <a:t>01-03-2021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79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54DBC-15B0-8345-9D7A-FD53A2F0C2BC}" type="datetime1">
              <a:rPr lang="en-IN" smtClean="0"/>
              <a:t>01-03-2021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55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021EA-643C-8646-BCF1-965403582AA1}" type="datetime1">
              <a:rPr lang="en-IN" smtClean="0"/>
              <a:t>01-03-2021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02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10A7-AEBD-B845-AAA8-FECC47444A33}" type="datetime1">
              <a:rPr lang="en-IN" smtClean="0"/>
              <a:t>01-03-2021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6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D8C9-F050-864C-8225-BD436AB328EE}" type="datetime1">
              <a:rPr lang="en-IN" smtClean="0"/>
              <a:t>01-03-2021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5215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7618-B99F-C346-8357-CEC65F8DA25B}" type="datetime1">
              <a:rPr lang="en-IN" smtClean="0"/>
              <a:t>01-03-2021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05B04-F155-5147-849F-B501EDB07511}" type="datetime1">
              <a:rPr lang="en-IN" smtClean="0"/>
              <a:t>01-03-2021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24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89672-672F-A047-A5DD-73BADEE7616F}" type="datetime1">
              <a:rPr lang="en-IN" smtClean="0"/>
              <a:t>01-03-2021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1B41-5724-E74D-9D71-6EAC0E81912C}" type="datetime1">
              <a:rPr lang="en-IN" smtClean="0"/>
              <a:t>01-03-2021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4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7E8D8C9-F050-864C-8225-BD436AB328EE}" type="datetime1">
              <a:rPr lang="en-IN" smtClean="0"/>
              <a:t>01-03-2021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1057D27-9431-D344-AFD5-E3F7C8EB4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2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  <p:sldLayoutId id="2147483924" r:id="rId13"/>
    <p:sldLayoutId id="2147483925" r:id="rId14"/>
    <p:sldLayoutId id="2147483926" r:id="rId15"/>
    <p:sldLayoutId id="2147483927" r:id="rId16"/>
    <p:sldLayoutId id="2147483928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pedia.org/" TargetMode="External"/><Relationship Id="rId2" Type="http://schemas.openxmlformats.org/officeDocument/2006/relationships/hyperlink" Target="https://www.google.co.in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arathi.parivahan.gov.in/sarathiservice/" TargetMode="External"/><Relationship Id="rId4" Type="http://schemas.openxmlformats.org/officeDocument/2006/relationships/hyperlink" Target="https://parivahan.gov.in/parivahan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6970" y="1534602"/>
            <a:ext cx="8825658" cy="3099655"/>
          </a:xfrm>
        </p:spPr>
        <p:txBody>
          <a:bodyPr/>
          <a:lstStyle/>
          <a:p>
            <a:pPr algn="ctr"/>
            <a:r>
              <a:rPr lang="en-US" sz="32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PRESENTATION</a:t>
            </a:r>
            <a:br>
              <a:rPr lang="en-US" sz="32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US" sz="32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Gujarat RTO</a:t>
            </a:r>
            <a:endParaRPr lang="en-IN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1</a:t>
            </a:fld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393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12416-88E0-6743-8450-158D362EE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63B5E-2687-7F40-A3CE-7615CCB79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89" y="1351465"/>
            <a:ext cx="9564222" cy="521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30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50790" y="1502797"/>
            <a:ext cx="10339949" cy="486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22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98497" y="1399430"/>
            <a:ext cx="10225378" cy="484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65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62108" y="1311965"/>
            <a:ext cx="10169718" cy="515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80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81376" y="1359673"/>
            <a:ext cx="10050449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35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37036" y="1311965"/>
            <a:ext cx="9994789" cy="517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07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5C810-CA5E-474D-8B66-63FBBE181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86348-A5FB-C540-88CD-FA9383FE7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7"/>
          <a:stretch/>
        </p:blipFill>
        <p:spPr>
          <a:xfrm>
            <a:off x="1471913" y="1442633"/>
            <a:ext cx="9248173" cy="498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91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DC15-23E3-7D4C-914A-145558E6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7E90C-E9B4-3A4E-BB59-E1139E77F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49" y="1192192"/>
            <a:ext cx="9691690" cy="528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97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Side: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18</a:t>
            </a:fld>
            <a:endParaRPr 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355" y="1680631"/>
            <a:ext cx="9859617" cy="457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76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898497" y="1534602"/>
            <a:ext cx="10225378" cy="458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6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30B8BD-F8E7-4E4B-9B50-E6921315148D}"/>
              </a:ext>
            </a:extLst>
          </p:cNvPr>
          <p:cNvSpPr/>
          <p:nvPr/>
        </p:nvSpPr>
        <p:spPr>
          <a:xfrm>
            <a:off x="819475" y="2378528"/>
            <a:ext cx="3212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Submitted  By  :-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5A382-40D6-F144-B071-44489BC00FDC}"/>
              </a:ext>
            </a:extLst>
          </p:cNvPr>
          <p:cNvSpPr/>
          <p:nvPr/>
        </p:nvSpPr>
        <p:spPr>
          <a:xfrm>
            <a:off x="3731414" y="248200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buFont typeface="Wingdings" pitchFamily="2" charset="2"/>
              <a:buChar char="q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Tada Viral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BB7093-85F8-8248-9B36-FA51A18B3F1F}"/>
              </a:ext>
            </a:extLst>
          </p:cNvPr>
          <p:cNvSpPr/>
          <p:nvPr/>
        </p:nvSpPr>
        <p:spPr>
          <a:xfrm>
            <a:off x="790227" y="3203237"/>
            <a:ext cx="31733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Submitted  To  :-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9C983-70A0-484E-AFE6-E0A6F5D0EF88}"/>
              </a:ext>
            </a:extLst>
          </p:cNvPr>
          <p:cNvSpPr/>
          <p:nvPr/>
        </p:nvSpPr>
        <p:spPr>
          <a:xfrm>
            <a:off x="3963532" y="3299791"/>
            <a:ext cx="4126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Government Polytechnic Gandhinagar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D5E8BE-E8B9-164E-B62F-0F457E1EA090}"/>
              </a:ext>
            </a:extLst>
          </p:cNvPr>
          <p:cNvSpPr/>
          <p:nvPr/>
        </p:nvSpPr>
        <p:spPr>
          <a:xfrm>
            <a:off x="790227" y="3962412"/>
            <a:ext cx="3440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Internal  Guide :-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7CEFC2-7E08-624D-9CFC-0DB1AB6F37E7}"/>
              </a:ext>
            </a:extLst>
          </p:cNvPr>
          <p:cNvSpPr/>
          <p:nvPr/>
        </p:nvSpPr>
        <p:spPr>
          <a:xfrm>
            <a:off x="4230592" y="4036846"/>
            <a:ext cx="18998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Bhavin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Madhani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F73FCB-B2A9-F745-8B63-48BCDB82A864}"/>
              </a:ext>
            </a:extLst>
          </p:cNvPr>
          <p:cNvSpPr/>
          <p:nvPr/>
        </p:nvSpPr>
        <p:spPr>
          <a:xfrm>
            <a:off x="852744" y="4721587"/>
            <a:ext cx="3377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External  Guide :-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624E9D45-A653-D345-9E06-6C76AC75D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2</a:t>
            </a:fld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207058-EF49-3443-BAF4-F593927224AB}"/>
              </a:ext>
            </a:extLst>
          </p:cNvPr>
          <p:cNvSpPr/>
          <p:nvPr/>
        </p:nvSpPr>
        <p:spPr>
          <a:xfrm>
            <a:off x="2807330" y="1063416"/>
            <a:ext cx="57814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GUJARAT RTO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029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40403" y="1749287"/>
            <a:ext cx="9875519" cy="446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31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48356" y="1582311"/>
            <a:ext cx="9843714" cy="456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43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574CF-45DC-E14A-B655-8CF50ACB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38A3FE-CB2F-0344-BEE4-CCD192694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103757"/>
              </p:ext>
            </p:extLst>
          </p:nvPr>
        </p:nvGraphicFramePr>
        <p:xfrm>
          <a:off x="1759353" y="2749550"/>
          <a:ext cx="9082820" cy="3629481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2305219">
                  <a:extLst>
                    <a:ext uri="{9D8B030D-6E8A-4147-A177-3AD203B41FA5}">
                      <a16:colId xmlns:a16="http://schemas.microsoft.com/office/drawing/2014/main" val="3517222987"/>
                    </a:ext>
                  </a:extLst>
                </a:gridCol>
                <a:gridCol w="1901942">
                  <a:extLst>
                    <a:ext uri="{9D8B030D-6E8A-4147-A177-3AD203B41FA5}">
                      <a16:colId xmlns:a16="http://schemas.microsoft.com/office/drawing/2014/main" val="1228487479"/>
                    </a:ext>
                  </a:extLst>
                </a:gridCol>
                <a:gridCol w="2059984">
                  <a:extLst>
                    <a:ext uri="{9D8B030D-6E8A-4147-A177-3AD203B41FA5}">
                      <a16:colId xmlns:a16="http://schemas.microsoft.com/office/drawing/2014/main" val="3300479698"/>
                    </a:ext>
                  </a:extLst>
                </a:gridCol>
                <a:gridCol w="2815675">
                  <a:extLst>
                    <a:ext uri="{9D8B030D-6E8A-4147-A177-3AD203B41FA5}">
                      <a16:colId xmlns:a16="http://schemas.microsoft.com/office/drawing/2014/main" val="4221170077"/>
                    </a:ext>
                  </a:extLst>
                </a:gridCol>
              </a:tblGrid>
              <a:tr h="30706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IN" sz="5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FIELD NAME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IN" sz="5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FIELD TYPE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IN" sz="5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CONSTRAINT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IN" sz="5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DESCRIPTION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extLst>
                  <a:ext uri="{0D108BD9-81ED-4DB2-BD59-A6C34878D82A}">
                    <a16:rowId xmlns:a16="http://schemas.microsoft.com/office/drawing/2014/main" val="3584487151"/>
                  </a:ext>
                </a:extLst>
              </a:tr>
              <a:tr h="22569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Admin_Id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Int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Primary Key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Indicates the Id of the Admin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extLst>
                  <a:ext uri="{0D108BD9-81ED-4DB2-BD59-A6C34878D82A}">
                    <a16:rowId xmlns:a16="http://schemas.microsoft.com/office/drawing/2014/main" val="3333060889"/>
                  </a:ext>
                </a:extLst>
              </a:tr>
              <a:tr h="22569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Admin_Name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Varchar(50)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Not Null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UserName for the Admin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extLst>
                  <a:ext uri="{0D108BD9-81ED-4DB2-BD59-A6C34878D82A}">
                    <a16:rowId xmlns:a16="http://schemas.microsoft.com/office/drawing/2014/main" val="1679647486"/>
                  </a:ext>
                </a:extLst>
              </a:tr>
              <a:tr h="22569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Admin_Email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Varchar(50)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Not Null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Email Id for the Admin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extLst>
                  <a:ext uri="{0D108BD9-81ED-4DB2-BD59-A6C34878D82A}">
                    <a16:rowId xmlns:a16="http://schemas.microsoft.com/office/drawing/2014/main" val="4152470589"/>
                  </a:ext>
                </a:extLst>
              </a:tr>
              <a:tr h="22569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Admin_Contact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Varchar(13)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Not Null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Contact for the Admin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extLst>
                  <a:ext uri="{0D108BD9-81ED-4DB2-BD59-A6C34878D82A}">
                    <a16:rowId xmlns:a16="http://schemas.microsoft.com/office/drawing/2014/main" val="3033453806"/>
                  </a:ext>
                </a:extLst>
              </a:tr>
              <a:tr h="30706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Admin_Password</a:t>
                      </a:r>
                      <a:endParaRPr lang="en-IN" sz="5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Varchar(50)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Not Null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Password for the Admin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extLst>
                  <a:ext uri="{0D108BD9-81ED-4DB2-BD59-A6C34878D82A}">
                    <a16:rowId xmlns:a16="http://schemas.microsoft.com/office/drawing/2014/main" val="3247919080"/>
                  </a:ext>
                </a:extLst>
              </a:tr>
              <a:tr h="22569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Admin_Gender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Varchar(50)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Not Null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Gender for the Admin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extLst>
                  <a:ext uri="{0D108BD9-81ED-4DB2-BD59-A6C34878D82A}">
                    <a16:rowId xmlns:a16="http://schemas.microsoft.com/office/drawing/2014/main" val="3266012607"/>
                  </a:ext>
                </a:extLst>
              </a:tr>
              <a:tr h="22569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Admin_Hobby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Varchar(50)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Not Null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Hobby for the Admin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extLst>
                  <a:ext uri="{0D108BD9-81ED-4DB2-BD59-A6C34878D82A}">
                    <a16:rowId xmlns:a16="http://schemas.microsoft.com/office/drawing/2014/main" val="191245960"/>
                  </a:ext>
                </a:extLst>
              </a:tr>
              <a:tr h="22569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Admin_DOB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Date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Not Null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DOB for the Admin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extLst>
                  <a:ext uri="{0D108BD9-81ED-4DB2-BD59-A6C34878D82A}">
                    <a16:rowId xmlns:a16="http://schemas.microsoft.com/office/drawing/2014/main" val="4237042722"/>
                  </a:ext>
                </a:extLst>
              </a:tr>
              <a:tr h="22569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Admin_Address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Varchar(50)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Not Null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Address for the Admin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extLst>
                  <a:ext uri="{0D108BD9-81ED-4DB2-BD59-A6C34878D82A}">
                    <a16:rowId xmlns:a16="http://schemas.microsoft.com/office/drawing/2014/main" val="1435354310"/>
                  </a:ext>
                </a:extLst>
              </a:tr>
              <a:tr h="30706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Admin_Profile</a:t>
                      </a:r>
                      <a:endParaRPr lang="en-IN" sz="5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Varchar(50)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Not Null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Profile for the Admin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extLst>
                  <a:ext uri="{0D108BD9-81ED-4DB2-BD59-A6C34878D82A}">
                    <a16:rowId xmlns:a16="http://schemas.microsoft.com/office/drawing/2014/main" val="192321228"/>
                  </a:ext>
                </a:extLst>
              </a:tr>
              <a:tr h="22569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Admin_Role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Varchar(50)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Not Null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Role for the Admin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extLst>
                  <a:ext uri="{0D108BD9-81ED-4DB2-BD59-A6C34878D82A}">
                    <a16:rowId xmlns:a16="http://schemas.microsoft.com/office/drawing/2014/main" val="96380712"/>
                  </a:ext>
                </a:extLst>
              </a:tr>
              <a:tr h="22569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Status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tinyint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Not Null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Status for the Admin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extLst>
                  <a:ext uri="{0D108BD9-81ED-4DB2-BD59-A6C34878D82A}">
                    <a16:rowId xmlns:a16="http://schemas.microsoft.com/office/drawing/2014/main" val="2338594918"/>
                  </a:ext>
                </a:extLst>
              </a:tr>
              <a:tr h="22569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Created_at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timestamp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Not Null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Created At for the Admin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extLst>
                  <a:ext uri="{0D108BD9-81ED-4DB2-BD59-A6C34878D82A}">
                    <a16:rowId xmlns:a16="http://schemas.microsoft.com/office/drawing/2014/main" val="1504385871"/>
                  </a:ext>
                </a:extLst>
              </a:tr>
              <a:tr h="22569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Updated_at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timestamp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Not Null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It Contains Update At for the Admin table.</a:t>
                      </a:r>
                      <a:endParaRPr lang="en-IN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19" marR="32719" marT="0" marB="0"/>
                </a:tc>
                <a:extLst>
                  <a:ext uri="{0D108BD9-81ED-4DB2-BD59-A6C34878D82A}">
                    <a16:rowId xmlns:a16="http://schemas.microsoft.com/office/drawing/2014/main" val="119402694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C89F6AA9-D79C-A44B-B381-C39E50680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004" y="2105320"/>
            <a:ext cx="138050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>
                <a:tab pos="228600" algn="dec"/>
              </a:tabLs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dec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506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81B91-1FAD-8947-9F0C-F915D7AB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249DB7-F12A-DF40-A22E-7BA2C7BDC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441396"/>
              </p:ext>
            </p:extLst>
          </p:nvPr>
        </p:nvGraphicFramePr>
        <p:xfrm>
          <a:off x="1442065" y="3014329"/>
          <a:ext cx="8761412" cy="1494917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1894217">
                  <a:extLst>
                    <a:ext uri="{9D8B030D-6E8A-4147-A177-3AD203B41FA5}">
                      <a16:colId xmlns:a16="http://schemas.microsoft.com/office/drawing/2014/main" val="2714450188"/>
                    </a:ext>
                  </a:extLst>
                </a:gridCol>
                <a:gridCol w="1824126">
                  <a:extLst>
                    <a:ext uri="{9D8B030D-6E8A-4147-A177-3AD203B41FA5}">
                      <a16:colId xmlns:a16="http://schemas.microsoft.com/office/drawing/2014/main" val="1630782100"/>
                    </a:ext>
                  </a:extLst>
                </a:gridCol>
                <a:gridCol w="1955547">
                  <a:extLst>
                    <a:ext uri="{9D8B030D-6E8A-4147-A177-3AD203B41FA5}">
                      <a16:colId xmlns:a16="http://schemas.microsoft.com/office/drawing/2014/main" val="1078054223"/>
                    </a:ext>
                  </a:extLst>
                </a:gridCol>
                <a:gridCol w="3087522">
                  <a:extLst>
                    <a:ext uri="{9D8B030D-6E8A-4147-A177-3AD203B41FA5}">
                      <a16:colId xmlns:a16="http://schemas.microsoft.com/office/drawing/2014/main" val="4079417002"/>
                    </a:ext>
                  </a:extLst>
                </a:gridCol>
              </a:tblGrid>
              <a:tr h="3130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CONSTRAINT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19241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State_Id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Primary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Indicates the Id of the State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87354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State_Name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Varchar(50)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It Contains </a:t>
                      </a:r>
                      <a:r>
                        <a:rPr lang="en-US" sz="1400" dirty="0" err="1">
                          <a:effectLst/>
                        </a:rPr>
                        <a:t>StateName</a:t>
                      </a:r>
                      <a:r>
                        <a:rPr lang="en-US" sz="1400" dirty="0">
                          <a:effectLst/>
                        </a:rPr>
                        <a:t> for the State table.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4054235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09FA1BB3-7575-354D-9207-90DD3CC9F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183" y="2275665"/>
            <a:ext cx="119776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>
                <a:tab pos="228600" algn="dec"/>
              </a:tabLs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dec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845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A5C78-8F86-1E4F-8661-C7158C25D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0A8EF7-1B38-8943-A58B-E7EBD8AC1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381626"/>
              </p:ext>
            </p:extLst>
          </p:nvPr>
        </p:nvGraphicFramePr>
        <p:xfrm>
          <a:off x="1155700" y="2997128"/>
          <a:ext cx="8761413" cy="1939798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1922254">
                  <a:extLst>
                    <a:ext uri="{9D8B030D-6E8A-4147-A177-3AD203B41FA5}">
                      <a16:colId xmlns:a16="http://schemas.microsoft.com/office/drawing/2014/main" val="1909553257"/>
                    </a:ext>
                  </a:extLst>
                </a:gridCol>
                <a:gridCol w="1810108">
                  <a:extLst>
                    <a:ext uri="{9D8B030D-6E8A-4147-A177-3AD203B41FA5}">
                      <a16:colId xmlns:a16="http://schemas.microsoft.com/office/drawing/2014/main" val="3691427977"/>
                    </a:ext>
                  </a:extLst>
                </a:gridCol>
                <a:gridCol w="1955547">
                  <a:extLst>
                    <a:ext uri="{9D8B030D-6E8A-4147-A177-3AD203B41FA5}">
                      <a16:colId xmlns:a16="http://schemas.microsoft.com/office/drawing/2014/main" val="2993707256"/>
                    </a:ext>
                  </a:extLst>
                </a:gridCol>
                <a:gridCol w="3073504">
                  <a:extLst>
                    <a:ext uri="{9D8B030D-6E8A-4147-A177-3AD203B41FA5}">
                      <a16:colId xmlns:a16="http://schemas.microsoft.com/office/drawing/2014/main" val="2593942345"/>
                    </a:ext>
                  </a:extLst>
                </a:gridCol>
              </a:tblGrid>
              <a:tr h="3130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CONSTRAINT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436862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163955" algn="r"/>
                        </a:tabLst>
                      </a:pPr>
                      <a:r>
                        <a:rPr lang="en-US" sz="1400">
                          <a:effectLst/>
                        </a:rPr>
                        <a:t>City_Id	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Primary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Indicates the Id of the City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145911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State_Id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Foreign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Contains the StateId of the State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138558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City_Name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Varchar(50)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It Contains </a:t>
                      </a:r>
                      <a:r>
                        <a:rPr lang="en-US" sz="1400" dirty="0" err="1">
                          <a:effectLst/>
                        </a:rPr>
                        <a:t>CityName</a:t>
                      </a:r>
                      <a:r>
                        <a:rPr lang="en-US" sz="1400" dirty="0">
                          <a:effectLst/>
                        </a:rPr>
                        <a:t> for the City table.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6974304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F601A8E9-62E8-AD4D-90F3-4E113B041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114" y="2258464"/>
            <a:ext cx="109517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>
                <a:tab pos="228600" algn="dec"/>
              </a:tabLs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City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dec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68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440C5-EC99-E847-8CCE-D79205806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336748-255D-2F42-9FA5-A6AFB938E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631" y="2269356"/>
            <a:ext cx="117455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>
                <a:tab pos="228600" algn="dec"/>
              </a:tabLs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Area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dec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64C40F-DA5C-7A43-B91F-578F034B7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434680"/>
              </p:ext>
            </p:extLst>
          </p:nvPr>
        </p:nvGraphicFramePr>
        <p:xfrm>
          <a:off x="1499907" y="3008020"/>
          <a:ext cx="8761413" cy="2384679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2118510">
                  <a:extLst>
                    <a:ext uri="{9D8B030D-6E8A-4147-A177-3AD203B41FA5}">
                      <a16:colId xmlns:a16="http://schemas.microsoft.com/office/drawing/2014/main" val="469880110"/>
                    </a:ext>
                  </a:extLst>
                </a:gridCol>
                <a:gridCol w="1832888">
                  <a:extLst>
                    <a:ext uri="{9D8B030D-6E8A-4147-A177-3AD203B41FA5}">
                      <a16:colId xmlns:a16="http://schemas.microsoft.com/office/drawing/2014/main" val="121842022"/>
                    </a:ext>
                  </a:extLst>
                </a:gridCol>
                <a:gridCol w="1955547">
                  <a:extLst>
                    <a:ext uri="{9D8B030D-6E8A-4147-A177-3AD203B41FA5}">
                      <a16:colId xmlns:a16="http://schemas.microsoft.com/office/drawing/2014/main" val="1994588962"/>
                    </a:ext>
                  </a:extLst>
                </a:gridCol>
                <a:gridCol w="2854468">
                  <a:extLst>
                    <a:ext uri="{9D8B030D-6E8A-4147-A177-3AD203B41FA5}">
                      <a16:colId xmlns:a16="http://schemas.microsoft.com/office/drawing/2014/main" val="2302263116"/>
                    </a:ext>
                  </a:extLst>
                </a:gridCol>
              </a:tblGrid>
              <a:tr h="3130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CONSTRAINT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090607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Area_Id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Primary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Indicates the Id of the Area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966519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163955" algn="r"/>
                        </a:tabLst>
                      </a:pPr>
                      <a:r>
                        <a:rPr lang="en-US" sz="1400">
                          <a:effectLst/>
                        </a:rPr>
                        <a:t>City_Id	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Foreign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Contains the CityId of the City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9968224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State_Id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Foreign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Contains the StateId of the State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7020575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Area_Name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Varchar(50)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It Contains Name for the Area table.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1444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3369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33B47-6F9E-5446-94E4-B0D79990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09007BC-231C-8E42-8FAC-DE4B96277C40}"/>
              </a:ext>
            </a:extLst>
          </p:cNvPr>
          <p:cNvGraphicFramePr>
            <a:graphicFrameLocks noGrp="1"/>
          </p:cNvGraphicFramePr>
          <p:nvPr/>
        </p:nvGraphicFramePr>
        <p:xfrm>
          <a:off x="1155700" y="2961671"/>
          <a:ext cx="8761413" cy="2829560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2118510">
                  <a:extLst>
                    <a:ext uri="{9D8B030D-6E8A-4147-A177-3AD203B41FA5}">
                      <a16:colId xmlns:a16="http://schemas.microsoft.com/office/drawing/2014/main" val="3247854193"/>
                    </a:ext>
                  </a:extLst>
                </a:gridCol>
                <a:gridCol w="1832888">
                  <a:extLst>
                    <a:ext uri="{9D8B030D-6E8A-4147-A177-3AD203B41FA5}">
                      <a16:colId xmlns:a16="http://schemas.microsoft.com/office/drawing/2014/main" val="96513117"/>
                    </a:ext>
                  </a:extLst>
                </a:gridCol>
                <a:gridCol w="1955547">
                  <a:extLst>
                    <a:ext uri="{9D8B030D-6E8A-4147-A177-3AD203B41FA5}">
                      <a16:colId xmlns:a16="http://schemas.microsoft.com/office/drawing/2014/main" val="616358903"/>
                    </a:ext>
                  </a:extLst>
                </a:gridCol>
                <a:gridCol w="2854468">
                  <a:extLst>
                    <a:ext uri="{9D8B030D-6E8A-4147-A177-3AD203B41FA5}">
                      <a16:colId xmlns:a16="http://schemas.microsoft.com/office/drawing/2014/main" val="2453105543"/>
                    </a:ext>
                  </a:extLst>
                </a:gridCol>
              </a:tblGrid>
              <a:tr h="3130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CONSTRAINT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4489374"/>
                  </a:ext>
                </a:extLst>
              </a:tr>
              <a:tr h="3130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Office_Id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Primary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Indicates the Id of the Office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79402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Area_Id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Foreign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Contains the AreaId of the Area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4973399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163955" algn="r"/>
                        </a:tabLst>
                      </a:pPr>
                      <a:r>
                        <a:rPr lang="en-US" sz="1400">
                          <a:effectLst/>
                        </a:rPr>
                        <a:t>City_Id	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Foreign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Contains the CityId of the City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9888657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State_Id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Foreign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Contains the StateId of the State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986259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Office_Address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 dirty="0">
                          <a:effectLst/>
                        </a:rPr>
                        <a:t>Varchar(50)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It Contains Address for the </a:t>
                      </a:r>
                      <a:r>
                        <a:rPr lang="en-US" sz="1400" dirty="0" err="1">
                          <a:effectLst/>
                        </a:rPr>
                        <a:t>RTO_Office</a:t>
                      </a:r>
                      <a:r>
                        <a:rPr lang="en-US" sz="1400" dirty="0">
                          <a:effectLst/>
                        </a:rPr>
                        <a:t> table.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7708962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36BA7C63-C978-3944-BBB6-31A7424B7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011" y="2184936"/>
            <a:ext cx="213673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>
                <a:tab pos="228600" algn="dec"/>
              </a:tabLst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RTO_Office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dec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688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29D30-2D4A-9447-8EBB-1ACF0937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F0BBFC-0A75-B04C-BF76-1BFA69BFA3F0}"/>
              </a:ext>
            </a:extLst>
          </p:cNvPr>
          <p:cNvSpPr/>
          <p:nvPr/>
        </p:nvSpPr>
        <p:spPr>
          <a:xfrm>
            <a:off x="863331" y="2295210"/>
            <a:ext cx="1808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Category</a:t>
            </a:r>
            <a:r>
              <a:rPr lang="en-IN" dirty="0"/>
              <a:t> 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B5D5304-46B8-5D46-99F2-8B0D22F2E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463346"/>
              </p:ext>
            </p:extLst>
          </p:nvPr>
        </p:nvGraphicFramePr>
        <p:xfrm>
          <a:off x="1329320" y="3005279"/>
          <a:ext cx="8761413" cy="1494917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1922254">
                  <a:extLst>
                    <a:ext uri="{9D8B030D-6E8A-4147-A177-3AD203B41FA5}">
                      <a16:colId xmlns:a16="http://schemas.microsoft.com/office/drawing/2014/main" val="1126437439"/>
                    </a:ext>
                  </a:extLst>
                </a:gridCol>
                <a:gridCol w="1810108">
                  <a:extLst>
                    <a:ext uri="{9D8B030D-6E8A-4147-A177-3AD203B41FA5}">
                      <a16:colId xmlns:a16="http://schemas.microsoft.com/office/drawing/2014/main" val="1538828401"/>
                    </a:ext>
                  </a:extLst>
                </a:gridCol>
                <a:gridCol w="1955547">
                  <a:extLst>
                    <a:ext uri="{9D8B030D-6E8A-4147-A177-3AD203B41FA5}">
                      <a16:colId xmlns:a16="http://schemas.microsoft.com/office/drawing/2014/main" val="3371015200"/>
                    </a:ext>
                  </a:extLst>
                </a:gridCol>
                <a:gridCol w="3073504">
                  <a:extLst>
                    <a:ext uri="{9D8B030D-6E8A-4147-A177-3AD203B41FA5}">
                      <a16:colId xmlns:a16="http://schemas.microsoft.com/office/drawing/2014/main" val="3265048992"/>
                    </a:ext>
                  </a:extLst>
                </a:gridCol>
              </a:tblGrid>
              <a:tr h="3130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CONSTRAINT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6446798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163955" algn="r"/>
                        </a:tabLst>
                      </a:pPr>
                      <a:r>
                        <a:rPr lang="en-US" sz="1400">
                          <a:effectLst/>
                        </a:rPr>
                        <a:t>Category_Id	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Primary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Indicates the Id of the Category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79208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Category_Name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Varchar(50)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It Contains Name for the Category table.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6143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36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162E7-EF3C-0E42-88BD-862613EA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8A0104-CCD9-BB41-9839-0F9B81469CB2}"/>
              </a:ext>
            </a:extLst>
          </p:cNvPr>
          <p:cNvSpPr/>
          <p:nvPr/>
        </p:nvSpPr>
        <p:spPr>
          <a:xfrm>
            <a:off x="934525" y="2457255"/>
            <a:ext cx="22573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Subcategory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BD16C18-F3F1-784E-8E14-2A1C47F74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614651"/>
              </p:ext>
            </p:extLst>
          </p:nvPr>
        </p:nvGraphicFramePr>
        <p:xfrm>
          <a:off x="1387194" y="3200635"/>
          <a:ext cx="8761412" cy="2100326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1690952">
                  <a:extLst>
                    <a:ext uri="{9D8B030D-6E8A-4147-A177-3AD203B41FA5}">
                      <a16:colId xmlns:a16="http://schemas.microsoft.com/office/drawing/2014/main" val="1619308717"/>
                    </a:ext>
                  </a:extLst>
                </a:gridCol>
                <a:gridCol w="1775062">
                  <a:extLst>
                    <a:ext uri="{9D8B030D-6E8A-4147-A177-3AD203B41FA5}">
                      <a16:colId xmlns:a16="http://schemas.microsoft.com/office/drawing/2014/main" val="3588992475"/>
                    </a:ext>
                  </a:extLst>
                </a:gridCol>
                <a:gridCol w="1988841">
                  <a:extLst>
                    <a:ext uri="{9D8B030D-6E8A-4147-A177-3AD203B41FA5}">
                      <a16:colId xmlns:a16="http://schemas.microsoft.com/office/drawing/2014/main" val="2672868277"/>
                    </a:ext>
                  </a:extLst>
                </a:gridCol>
                <a:gridCol w="3306557">
                  <a:extLst>
                    <a:ext uri="{9D8B030D-6E8A-4147-A177-3AD203B41FA5}">
                      <a16:colId xmlns:a16="http://schemas.microsoft.com/office/drawing/2014/main" val="1745803649"/>
                    </a:ext>
                  </a:extLst>
                </a:gridCol>
              </a:tblGrid>
              <a:tr h="5998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CONSTRAINT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extLst>
                  <a:ext uri="{0D108BD9-81ED-4DB2-BD59-A6C34878D82A}">
                    <a16:rowId xmlns:a16="http://schemas.microsoft.com/office/drawing/2014/main" val="668452256"/>
                  </a:ext>
                </a:extLst>
              </a:tr>
              <a:tr h="2829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163955" algn="r"/>
                        </a:tabLst>
                      </a:pPr>
                      <a:r>
                        <a:rPr lang="en-US" sz="1400">
                          <a:effectLst/>
                        </a:rPr>
                        <a:t>Subcategory_Id	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Primary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Indicates the Id of the Subcategory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extLst>
                  <a:ext uri="{0D108BD9-81ED-4DB2-BD59-A6C34878D82A}">
                    <a16:rowId xmlns:a16="http://schemas.microsoft.com/office/drawing/2014/main" val="2387622490"/>
                  </a:ext>
                </a:extLst>
              </a:tr>
              <a:tr h="4408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Category_Id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Foreign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Contains the CategoryId of the Category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extLst>
                  <a:ext uri="{0D108BD9-81ED-4DB2-BD59-A6C34878D82A}">
                    <a16:rowId xmlns:a16="http://schemas.microsoft.com/office/drawing/2014/main" val="2684251796"/>
                  </a:ext>
                </a:extLst>
              </a:tr>
              <a:tr h="4408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Subcategory_Name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 dirty="0">
                          <a:effectLst/>
                        </a:rPr>
                        <a:t>Varchar(50)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It Contains </a:t>
                      </a:r>
                      <a:r>
                        <a:rPr lang="en-US" sz="1400" dirty="0" err="1">
                          <a:effectLst/>
                        </a:rPr>
                        <a:t>SubcategoryName</a:t>
                      </a:r>
                      <a:r>
                        <a:rPr lang="en-US" sz="1400" dirty="0">
                          <a:effectLst/>
                        </a:rPr>
                        <a:t> for the Subcategory table.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extLst>
                  <a:ext uri="{0D108BD9-81ED-4DB2-BD59-A6C34878D82A}">
                    <a16:rowId xmlns:a16="http://schemas.microsoft.com/office/drawing/2014/main" val="1326667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466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713D4-833D-8E44-814B-53946094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278D92-CDCC-BE4A-8C11-BDB0550B6F3F}"/>
              </a:ext>
            </a:extLst>
          </p:cNvPr>
          <p:cNvSpPr/>
          <p:nvPr/>
        </p:nvSpPr>
        <p:spPr>
          <a:xfrm>
            <a:off x="666279" y="2133164"/>
            <a:ext cx="1672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Tutorial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66982B-E06C-574A-B211-5FA14CB81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80304"/>
              </p:ext>
            </p:extLst>
          </p:nvPr>
        </p:nvGraphicFramePr>
        <p:xfrm>
          <a:off x="1502694" y="2967980"/>
          <a:ext cx="8484113" cy="3555338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1968314">
                  <a:extLst>
                    <a:ext uri="{9D8B030D-6E8A-4147-A177-3AD203B41FA5}">
                      <a16:colId xmlns:a16="http://schemas.microsoft.com/office/drawing/2014/main" val="2134076514"/>
                    </a:ext>
                  </a:extLst>
                </a:gridCol>
                <a:gridCol w="1718881">
                  <a:extLst>
                    <a:ext uri="{9D8B030D-6E8A-4147-A177-3AD203B41FA5}">
                      <a16:colId xmlns:a16="http://schemas.microsoft.com/office/drawing/2014/main" val="4269510256"/>
                    </a:ext>
                  </a:extLst>
                </a:gridCol>
                <a:gridCol w="1925894">
                  <a:extLst>
                    <a:ext uri="{9D8B030D-6E8A-4147-A177-3AD203B41FA5}">
                      <a16:colId xmlns:a16="http://schemas.microsoft.com/office/drawing/2014/main" val="3847125093"/>
                    </a:ext>
                  </a:extLst>
                </a:gridCol>
                <a:gridCol w="2871024">
                  <a:extLst>
                    <a:ext uri="{9D8B030D-6E8A-4147-A177-3AD203B41FA5}">
                      <a16:colId xmlns:a16="http://schemas.microsoft.com/office/drawing/2014/main" val="1564535705"/>
                    </a:ext>
                  </a:extLst>
                </a:gridCol>
              </a:tblGrid>
              <a:tr h="58087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FIELD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FIELD 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CONSTRAINT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DESCRIPTION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extLst>
                  <a:ext uri="{0D108BD9-81ED-4DB2-BD59-A6C34878D82A}">
                    <a16:rowId xmlns:a16="http://schemas.microsoft.com/office/drawing/2014/main" val="1258251551"/>
                  </a:ext>
                </a:extLst>
              </a:tr>
              <a:tr h="2740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163955" algn="r"/>
                        </a:tabLst>
                      </a:pPr>
                      <a:r>
                        <a:rPr lang="en-US" sz="1300">
                          <a:effectLst/>
                        </a:rPr>
                        <a:t>Tutorial_Id	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3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Primary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It Indicates the Id of the Tutorial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extLst>
                  <a:ext uri="{0D108BD9-81ED-4DB2-BD59-A6C34878D82A}">
                    <a16:rowId xmlns:a16="http://schemas.microsoft.com/office/drawing/2014/main" val="2013153470"/>
                  </a:ext>
                </a:extLst>
              </a:tr>
              <a:tr h="4269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163955" algn="r"/>
                        </a:tabLst>
                      </a:pPr>
                      <a:r>
                        <a:rPr lang="en-US" sz="1300">
                          <a:effectLst/>
                        </a:rPr>
                        <a:t>Subcategory_Id	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3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Foreign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It Contains the SubcategoryId of the Subcategory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extLst>
                  <a:ext uri="{0D108BD9-81ED-4DB2-BD59-A6C34878D82A}">
                    <a16:rowId xmlns:a16="http://schemas.microsoft.com/office/drawing/2014/main" val="3360542961"/>
                  </a:ext>
                </a:extLst>
              </a:tr>
              <a:tr h="4269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Category_Id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3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Foreign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It Contains the CategoryId of the Category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extLst>
                  <a:ext uri="{0D108BD9-81ED-4DB2-BD59-A6C34878D82A}">
                    <a16:rowId xmlns:a16="http://schemas.microsoft.com/office/drawing/2014/main" val="794891421"/>
                  </a:ext>
                </a:extLst>
              </a:tr>
              <a:tr h="4269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Tutorial_Type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300">
                          <a:effectLst/>
                        </a:rPr>
                        <a:t>Varchar(50)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It Contains TutorialType for the Tutorial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extLst>
                  <a:ext uri="{0D108BD9-81ED-4DB2-BD59-A6C34878D82A}">
                    <a16:rowId xmlns:a16="http://schemas.microsoft.com/office/drawing/2014/main" val="2364963507"/>
                  </a:ext>
                </a:extLst>
              </a:tr>
              <a:tr h="4269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Tutorial_Title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300">
                          <a:effectLst/>
                        </a:rPr>
                        <a:t>Varchar(50)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It Contains TutorialTitle for the Tutorial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extLst>
                  <a:ext uri="{0D108BD9-81ED-4DB2-BD59-A6C34878D82A}">
                    <a16:rowId xmlns:a16="http://schemas.microsoft.com/office/drawing/2014/main" val="1909105691"/>
                  </a:ext>
                </a:extLst>
              </a:tr>
              <a:tr h="4269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Tutorial_Description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300">
                          <a:effectLst/>
                        </a:rPr>
                        <a:t>Varchar(50)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It Contains TutorialDescription for the Tutorial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extLst>
                  <a:ext uri="{0D108BD9-81ED-4DB2-BD59-A6C34878D82A}">
                    <a16:rowId xmlns:a16="http://schemas.microsoft.com/office/drawing/2014/main" val="1517076912"/>
                  </a:ext>
                </a:extLst>
              </a:tr>
              <a:tr h="4269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Tutorial_Image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300">
                          <a:effectLst/>
                        </a:rPr>
                        <a:t>Varchar(50)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</a:rPr>
                        <a:t>It Contains </a:t>
                      </a:r>
                      <a:r>
                        <a:rPr lang="en-US" sz="1300" dirty="0" err="1">
                          <a:effectLst/>
                        </a:rPr>
                        <a:t>TutorialImage</a:t>
                      </a:r>
                      <a:r>
                        <a:rPr lang="en-US" sz="1300" dirty="0">
                          <a:effectLst/>
                        </a:rPr>
                        <a:t> for the Tutorial table.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52" marR="65752" marT="0" marB="0"/>
                </a:tc>
                <a:extLst>
                  <a:ext uri="{0D108BD9-81ED-4DB2-BD59-A6C34878D82A}">
                    <a16:rowId xmlns:a16="http://schemas.microsoft.com/office/drawing/2014/main" val="3477245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498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EDF04-1345-894B-865F-A289E0280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3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B1D7D1-E813-4E43-A2AB-ED8392010F95}"/>
              </a:ext>
            </a:extLst>
          </p:cNvPr>
          <p:cNvSpPr/>
          <p:nvPr/>
        </p:nvSpPr>
        <p:spPr>
          <a:xfrm>
            <a:off x="4386031" y="1093162"/>
            <a:ext cx="29322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GUJARAT RTO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05304-0B2B-AE4F-833F-DD6ADA554671}"/>
              </a:ext>
            </a:extLst>
          </p:cNvPr>
          <p:cNvSpPr/>
          <p:nvPr/>
        </p:nvSpPr>
        <p:spPr>
          <a:xfrm>
            <a:off x="779212" y="2558534"/>
            <a:ext cx="48781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28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Project  Title  :-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GUJARAT RTO </a:t>
            </a:r>
          </a:p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endParaRPr lang="en-US" sz="28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9DC858-13FA-AA48-AECE-BA685C8C0FE0}"/>
              </a:ext>
            </a:extLst>
          </p:cNvPr>
          <p:cNvSpPr/>
          <p:nvPr/>
        </p:nvSpPr>
        <p:spPr>
          <a:xfrm>
            <a:off x="779212" y="3059668"/>
            <a:ext cx="490666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28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Platform  :-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Microsoft Windows 10 </a:t>
            </a:r>
          </a:p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endParaRPr lang="en-US" sz="28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0ADED4-0179-064B-8C5F-7A1C10E8A028}"/>
              </a:ext>
            </a:extLst>
          </p:cNvPr>
          <p:cNvSpPr/>
          <p:nvPr/>
        </p:nvSpPr>
        <p:spPr>
          <a:xfrm>
            <a:off x="779212" y="3604737"/>
            <a:ext cx="46635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28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Front End :-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HTML &amp; Bootstrap</a:t>
            </a:r>
            <a:endParaRPr lang="en-US" sz="2000" dirty="0"/>
          </a:p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endParaRPr lang="en-US" sz="28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97BA95-2784-7241-9C2C-75CF81840496}"/>
              </a:ext>
            </a:extLst>
          </p:cNvPr>
          <p:cNvSpPr/>
          <p:nvPr/>
        </p:nvSpPr>
        <p:spPr>
          <a:xfrm>
            <a:off x="785624" y="4149806"/>
            <a:ext cx="36360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28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Back End  :-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 Core</a:t>
            </a:r>
          </a:p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endParaRPr lang="en-US" sz="28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702C3F-6C83-F24B-B987-2BBD19EE084D}"/>
              </a:ext>
            </a:extLst>
          </p:cNvPr>
          <p:cNvSpPr/>
          <p:nvPr/>
        </p:nvSpPr>
        <p:spPr>
          <a:xfrm>
            <a:off x="771311" y="4694875"/>
            <a:ext cx="5122043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US" sz="28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Development Tools :-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 Core</a:t>
            </a:r>
          </a:p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           MYSQL</a:t>
            </a:r>
          </a:p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endParaRPr lang="en-US" sz="28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B632C0-2378-3641-A07F-C9EA11B8CC1D}"/>
              </a:ext>
            </a:extLst>
          </p:cNvPr>
          <p:cNvSpPr/>
          <p:nvPr/>
        </p:nvSpPr>
        <p:spPr>
          <a:xfrm>
            <a:off x="785624" y="5426958"/>
            <a:ext cx="43607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28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Web Server :-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Apache server</a:t>
            </a:r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B84E13-E241-E64A-812C-A1274A26E364}"/>
              </a:ext>
            </a:extLst>
          </p:cNvPr>
          <p:cNvSpPr/>
          <p:nvPr/>
        </p:nvSpPr>
        <p:spPr>
          <a:xfrm>
            <a:off x="782197" y="5882042"/>
            <a:ext cx="6839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28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Submitted To :-</a:t>
            </a:r>
            <a:r>
              <a:rPr lang="en-US" sz="28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Gujarat Technological University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549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645AA-AE7A-AE42-BDF4-70B67789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B99754-4E84-DA4C-AAC4-7E2226B2AE49}"/>
              </a:ext>
            </a:extLst>
          </p:cNvPr>
          <p:cNvSpPr/>
          <p:nvPr/>
        </p:nvSpPr>
        <p:spPr>
          <a:xfrm>
            <a:off x="857673" y="2260486"/>
            <a:ext cx="1330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Rules</a:t>
            </a:r>
            <a:r>
              <a:rPr lang="en-IN" dirty="0"/>
              <a:t> 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8F5874-152A-C84F-B531-995C0B6579E5}"/>
              </a:ext>
            </a:extLst>
          </p:cNvPr>
          <p:cNvGraphicFramePr>
            <a:graphicFrameLocks noGrp="1"/>
          </p:cNvGraphicFramePr>
          <p:nvPr/>
        </p:nvGraphicFramePr>
        <p:xfrm>
          <a:off x="1155700" y="2975292"/>
          <a:ext cx="8761413" cy="2829560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2032648">
                  <a:extLst>
                    <a:ext uri="{9D8B030D-6E8A-4147-A177-3AD203B41FA5}">
                      <a16:colId xmlns:a16="http://schemas.microsoft.com/office/drawing/2014/main" val="231260596"/>
                    </a:ext>
                  </a:extLst>
                </a:gridCol>
                <a:gridCol w="1775062">
                  <a:extLst>
                    <a:ext uri="{9D8B030D-6E8A-4147-A177-3AD203B41FA5}">
                      <a16:colId xmlns:a16="http://schemas.microsoft.com/office/drawing/2014/main" val="1685222858"/>
                    </a:ext>
                  </a:extLst>
                </a:gridCol>
                <a:gridCol w="1988841">
                  <a:extLst>
                    <a:ext uri="{9D8B030D-6E8A-4147-A177-3AD203B41FA5}">
                      <a16:colId xmlns:a16="http://schemas.microsoft.com/office/drawing/2014/main" val="1011959895"/>
                    </a:ext>
                  </a:extLst>
                </a:gridCol>
                <a:gridCol w="2964862">
                  <a:extLst>
                    <a:ext uri="{9D8B030D-6E8A-4147-A177-3AD203B41FA5}">
                      <a16:colId xmlns:a16="http://schemas.microsoft.com/office/drawing/2014/main" val="2962138162"/>
                    </a:ext>
                  </a:extLst>
                </a:gridCol>
              </a:tblGrid>
              <a:tr h="5998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CONSTRAINT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extLst>
                  <a:ext uri="{0D108BD9-81ED-4DB2-BD59-A6C34878D82A}">
                    <a16:rowId xmlns:a16="http://schemas.microsoft.com/office/drawing/2014/main" val="3170375487"/>
                  </a:ext>
                </a:extLst>
              </a:tr>
              <a:tr h="2829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163955" algn="r"/>
                        </a:tabLst>
                      </a:pPr>
                      <a:r>
                        <a:rPr lang="en-US" sz="1400">
                          <a:effectLst/>
                        </a:rPr>
                        <a:t>Rules_Id	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Primary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Indicates the Id of the Rules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extLst>
                  <a:ext uri="{0D108BD9-81ED-4DB2-BD59-A6C34878D82A}">
                    <a16:rowId xmlns:a16="http://schemas.microsoft.com/office/drawing/2014/main" val="2206851572"/>
                  </a:ext>
                </a:extLst>
              </a:tr>
              <a:tr h="4408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163955" algn="r"/>
                        </a:tabLst>
                      </a:pPr>
                      <a:r>
                        <a:rPr lang="en-US" sz="1400">
                          <a:effectLst/>
                        </a:rPr>
                        <a:t>Subcategory_Id	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Foreign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Contains the SubcategoryId of the Subcategory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extLst>
                  <a:ext uri="{0D108BD9-81ED-4DB2-BD59-A6C34878D82A}">
                    <a16:rowId xmlns:a16="http://schemas.microsoft.com/office/drawing/2014/main" val="737226551"/>
                  </a:ext>
                </a:extLst>
              </a:tr>
              <a:tr h="4408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Category_Id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Foreign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Contains the CategoryId of the Category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extLst>
                  <a:ext uri="{0D108BD9-81ED-4DB2-BD59-A6C34878D82A}">
                    <a16:rowId xmlns:a16="http://schemas.microsoft.com/office/drawing/2014/main" val="2831786841"/>
                  </a:ext>
                </a:extLst>
              </a:tr>
              <a:tr h="4408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Rules_Title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Varchar(50)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Contains RulesTitle for the Rules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extLst>
                  <a:ext uri="{0D108BD9-81ED-4DB2-BD59-A6C34878D82A}">
                    <a16:rowId xmlns:a16="http://schemas.microsoft.com/office/drawing/2014/main" val="3437189697"/>
                  </a:ext>
                </a:extLst>
              </a:tr>
              <a:tr h="44085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Rules_Description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Varchar(50)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It Contains </a:t>
                      </a:r>
                      <a:r>
                        <a:rPr lang="en-US" sz="1400" dirty="0" err="1">
                          <a:effectLst/>
                        </a:rPr>
                        <a:t>RulesDescription</a:t>
                      </a:r>
                      <a:r>
                        <a:rPr lang="en-US" sz="1400" dirty="0">
                          <a:effectLst/>
                        </a:rPr>
                        <a:t> for the Rules table.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01" marR="67901" marT="0" marB="0"/>
                </a:tc>
                <a:extLst>
                  <a:ext uri="{0D108BD9-81ED-4DB2-BD59-A6C34878D82A}">
                    <a16:rowId xmlns:a16="http://schemas.microsoft.com/office/drawing/2014/main" val="1096322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116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A743F-1F9E-C644-BF17-66EDB6987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B18CA5-7B1E-F44D-8B8D-AA32EF03F1F6}"/>
              </a:ext>
            </a:extLst>
          </p:cNvPr>
          <p:cNvSpPr/>
          <p:nvPr/>
        </p:nvSpPr>
        <p:spPr>
          <a:xfrm>
            <a:off x="844848" y="2364658"/>
            <a:ext cx="1364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Exam</a:t>
            </a:r>
            <a:r>
              <a:rPr lang="en-IN" dirty="0"/>
              <a:t> 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8C7E37-8F05-E74E-B883-430418D04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681754"/>
              </p:ext>
            </p:extLst>
          </p:nvPr>
        </p:nvGraphicFramePr>
        <p:xfrm>
          <a:off x="844848" y="2852233"/>
          <a:ext cx="10764560" cy="3861087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2911319">
                  <a:extLst>
                    <a:ext uri="{9D8B030D-6E8A-4147-A177-3AD203B41FA5}">
                      <a16:colId xmlns:a16="http://schemas.microsoft.com/office/drawing/2014/main" val="3619074335"/>
                    </a:ext>
                  </a:extLst>
                </a:gridCol>
                <a:gridCol w="2250243">
                  <a:extLst>
                    <a:ext uri="{9D8B030D-6E8A-4147-A177-3AD203B41FA5}">
                      <a16:colId xmlns:a16="http://schemas.microsoft.com/office/drawing/2014/main" val="2541179544"/>
                    </a:ext>
                  </a:extLst>
                </a:gridCol>
                <a:gridCol w="2360063">
                  <a:extLst>
                    <a:ext uri="{9D8B030D-6E8A-4147-A177-3AD203B41FA5}">
                      <a16:colId xmlns:a16="http://schemas.microsoft.com/office/drawing/2014/main" val="1730375523"/>
                    </a:ext>
                  </a:extLst>
                </a:gridCol>
                <a:gridCol w="3242935">
                  <a:extLst>
                    <a:ext uri="{9D8B030D-6E8A-4147-A177-3AD203B41FA5}">
                      <a16:colId xmlns:a16="http://schemas.microsoft.com/office/drawing/2014/main" val="1300474969"/>
                    </a:ext>
                  </a:extLst>
                </a:gridCol>
              </a:tblGrid>
              <a:tr h="34177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IN" sz="5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FIELD NAME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IN" sz="5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FIELD TYPE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IN" sz="5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CONSTRAINT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IN" sz="5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DESCRIPTION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extLst>
                  <a:ext uri="{0D108BD9-81ED-4DB2-BD59-A6C34878D82A}">
                    <a16:rowId xmlns:a16="http://schemas.microsoft.com/office/drawing/2014/main" val="2302959805"/>
                  </a:ext>
                </a:extLst>
              </a:tr>
              <a:tr h="2823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Exam_Id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Int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Primary Key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Indicates the Id of the Exam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extLst>
                  <a:ext uri="{0D108BD9-81ED-4DB2-BD59-A6C34878D82A}">
                    <a16:rowId xmlns:a16="http://schemas.microsoft.com/office/drawing/2014/main" val="1152988656"/>
                  </a:ext>
                </a:extLst>
              </a:tr>
              <a:tr h="249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State_Id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Int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Foreign Key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the StateId of the State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extLst>
                  <a:ext uri="{0D108BD9-81ED-4DB2-BD59-A6C34878D82A}">
                    <a16:rowId xmlns:a16="http://schemas.microsoft.com/office/drawing/2014/main" val="2372488028"/>
                  </a:ext>
                </a:extLst>
              </a:tr>
              <a:tr h="249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163955" algn="r"/>
                        </a:tabLst>
                      </a:pPr>
                      <a:r>
                        <a:rPr lang="en-US" sz="700">
                          <a:effectLst/>
                        </a:rPr>
                        <a:t>City_Id	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Int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Foreign Key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the CityId of the City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extLst>
                  <a:ext uri="{0D108BD9-81ED-4DB2-BD59-A6C34878D82A}">
                    <a16:rowId xmlns:a16="http://schemas.microsoft.com/office/drawing/2014/main" val="738576942"/>
                  </a:ext>
                </a:extLst>
              </a:tr>
              <a:tr h="249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Area_Id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Int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Foreign Key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the AreaId of the Area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extLst>
                  <a:ext uri="{0D108BD9-81ED-4DB2-BD59-A6C34878D82A}">
                    <a16:rowId xmlns:a16="http://schemas.microsoft.com/office/drawing/2014/main" val="3100046453"/>
                  </a:ext>
                </a:extLst>
              </a:tr>
              <a:tr h="249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Exam_Name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Varchar(50)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Not Null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ExamName for the Exam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extLst>
                  <a:ext uri="{0D108BD9-81ED-4DB2-BD59-A6C34878D82A}">
                    <a16:rowId xmlns:a16="http://schemas.microsoft.com/office/drawing/2014/main" val="2742895519"/>
                  </a:ext>
                </a:extLst>
              </a:tr>
              <a:tr h="249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Office_Id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Int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Foreign Key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the OfficeId of the Office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extLst>
                  <a:ext uri="{0D108BD9-81ED-4DB2-BD59-A6C34878D82A}">
                    <a16:rowId xmlns:a16="http://schemas.microsoft.com/office/drawing/2014/main" val="282575659"/>
                  </a:ext>
                </a:extLst>
              </a:tr>
              <a:tr h="249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Slot_Id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Int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Foreign Key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the SlotId of the Slot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extLst>
                  <a:ext uri="{0D108BD9-81ED-4DB2-BD59-A6C34878D82A}">
                    <a16:rowId xmlns:a16="http://schemas.microsoft.com/office/drawing/2014/main" val="1059449193"/>
                  </a:ext>
                </a:extLst>
              </a:tr>
              <a:tr h="249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Exam_Mark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Int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Not Null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ExamMark for the Exam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extLst>
                  <a:ext uri="{0D108BD9-81ED-4DB2-BD59-A6C34878D82A}">
                    <a16:rowId xmlns:a16="http://schemas.microsoft.com/office/drawing/2014/main" val="1070541214"/>
                  </a:ext>
                </a:extLst>
              </a:tr>
              <a:tr h="249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Exam_Passing_Mark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Int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Not Null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ExamPassingMark for the Exam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extLst>
                  <a:ext uri="{0D108BD9-81ED-4DB2-BD59-A6C34878D82A}">
                    <a16:rowId xmlns:a16="http://schemas.microsoft.com/office/drawing/2014/main" val="2234995456"/>
                  </a:ext>
                </a:extLst>
              </a:tr>
              <a:tr h="249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Status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tinyint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Not Null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Status for the Exam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extLst>
                  <a:ext uri="{0D108BD9-81ED-4DB2-BD59-A6C34878D82A}">
                    <a16:rowId xmlns:a16="http://schemas.microsoft.com/office/drawing/2014/main" val="3809559713"/>
                  </a:ext>
                </a:extLst>
              </a:tr>
              <a:tr h="249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Created_at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timestamp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Not Null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Created At for the Exam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extLst>
                  <a:ext uri="{0D108BD9-81ED-4DB2-BD59-A6C34878D82A}">
                    <a16:rowId xmlns:a16="http://schemas.microsoft.com/office/drawing/2014/main" val="2902599712"/>
                  </a:ext>
                </a:extLst>
              </a:tr>
              <a:tr h="249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Updated_at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timestamp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Not Null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Update At for the Exam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extLst>
                  <a:ext uri="{0D108BD9-81ED-4DB2-BD59-A6C34878D82A}">
                    <a16:rowId xmlns:a16="http://schemas.microsoft.com/office/drawing/2014/main" val="3650712629"/>
                  </a:ext>
                </a:extLst>
              </a:tr>
              <a:tr h="249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163955" algn="r"/>
                        </a:tabLst>
                      </a:pPr>
                      <a:r>
                        <a:rPr lang="en-US" sz="700">
                          <a:effectLst/>
                        </a:rPr>
                        <a:t>Subcategory_Id	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Int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Foreign Key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Contains the SubcategoryId of the Subcategory table.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extLst>
                  <a:ext uri="{0D108BD9-81ED-4DB2-BD59-A6C34878D82A}">
                    <a16:rowId xmlns:a16="http://schemas.microsoft.com/office/drawing/2014/main" val="3779910042"/>
                  </a:ext>
                </a:extLst>
              </a:tr>
              <a:tr h="249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Category_Id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700">
                          <a:effectLst/>
                        </a:rPr>
                        <a:t>Int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Foreign Key</a:t>
                      </a:r>
                      <a:endParaRPr lang="en-IN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It Contains the </a:t>
                      </a:r>
                      <a:r>
                        <a:rPr lang="en-US" sz="700" dirty="0" err="1">
                          <a:effectLst/>
                        </a:rPr>
                        <a:t>CategoryId</a:t>
                      </a:r>
                      <a:r>
                        <a:rPr lang="en-US" sz="700" dirty="0">
                          <a:effectLst/>
                        </a:rPr>
                        <a:t> of the Category table.</a:t>
                      </a:r>
                      <a:endParaRPr lang="en-IN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60" marR="33960" marT="0" marB="0"/>
                </a:tc>
                <a:extLst>
                  <a:ext uri="{0D108BD9-81ED-4DB2-BD59-A6C34878D82A}">
                    <a16:rowId xmlns:a16="http://schemas.microsoft.com/office/drawing/2014/main" val="3499762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837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B798A-4FDB-E54F-A03E-DC948C3E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32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B305F4-2A7B-AB47-8003-B49128A1177E}"/>
              </a:ext>
            </a:extLst>
          </p:cNvPr>
          <p:cNvSpPr/>
          <p:nvPr/>
        </p:nvSpPr>
        <p:spPr>
          <a:xfrm>
            <a:off x="565788" y="2315987"/>
            <a:ext cx="2634054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q"/>
            </a:pP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Exam_Question</a:t>
            </a:r>
            <a:endParaRPr lang="en-IN" sz="24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81F059-2B7D-6740-B7C6-6926BA441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357898"/>
              </p:ext>
            </p:extLst>
          </p:nvPr>
        </p:nvGraphicFramePr>
        <p:xfrm>
          <a:off x="565788" y="2848785"/>
          <a:ext cx="10707955" cy="3777978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2878874">
                  <a:extLst>
                    <a:ext uri="{9D8B030D-6E8A-4147-A177-3AD203B41FA5}">
                      <a16:colId xmlns:a16="http://schemas.microsoft.com/office/drawing/2014/main" val="3498495211"/>
                    </a:ext>
                  </a:extLst>
                </a:gridCol>
                <a:gridCol w="2242695">
                  <a:extLst>
                    <a:ext uri="{9D8B030D-6E8A-4147-A177-3AD203B41FA5}">
                      <a16:colId xmlns:a16="http://schemas.microsoft.com/office/drawing/2014/main" val="2614814891"/>
                    </a:ext>
                  </a:extLst>
                </a:gridCol>
                <a:gridCol w="2351937">
                  <a:extLst>
                    <a:ext uri="{9D8B030D-6E8A-4147-A177-3AD203B41FA5}">
                      <a16:colId xmlns:a16="http://schemas.microsoft.com/office/drawing/2014/main" val="3836407680"/>
                    </a:ext>
                  </a:extLst>
                </a:gridCol>
                <a:gridCol w="3234449">
                  <a:extLst>
                    <a:ext uri="{9D8B030D-6E8A-4147-A177-3AD203B41FA5}">
                      <a16:colId xmlns:a16="http://schemas.microsoft.com/office/drawing/2014/main" val="3678884308"/>
                    </a:ext>
                  </a:extLst>
                </a:gridCol>
              </a:tblGrid>
              <a:tr h="70614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IN" sz="6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FIELD NAME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IN" sz="6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FIELD TYPE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IN" sz="6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CONSTRAINT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IN" sz="6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DESCRIPTION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2197470785"/>
                  </a:ext>
                </a:extLst>
              </a:tr>
              <a:tr h="28702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Exam_Question_Id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Int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Primary Key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It Indicates the Id of the Exam_Question table.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4055027036"/>
                  </a:ext>
                </a:extLst>
              </a:tr>
              <a:tr h="2531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Exam_Id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Int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Foreign Key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It Contains the ExamId of the Exam table.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2757369528"/>
                  </a:ext>
                </a:extLst>
              </a:tr>
              <a:tr h="2531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163955" algn="r"/>
                        </a:tabLst>
                      </a:pPr>
                      <a:r>
                        <a:rPr lang="en-US" sz="800">
                          <a:effectLst/>
                        </a:rPr>
                        <a:t>Question_Id	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Int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Foreign Key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It Contains the QuestionId of the Exam_Question table.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103935918"/>
                  </a:ext>
                </a:extLst>
              </a:tr>
              <a:tr h="2531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Question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Varchar(50)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 Null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It Contains the Question of the Exam_Question table.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3026720028"/>
                  </a:ext>
                </a:extLst>
              </a:tr>
              <a:tr h="2531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Ans1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Varchar(50)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 Null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It Contains the Ans1 of the Exam_Question table.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2413140834"/>
                  </a:ext>
                </a:extLst>
              </a:tr>
              <a:tr h="2531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Ans2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Varchar(50)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 Null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It Contains the Ans2 of the Exam_Question table.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397661298"/>
                  </a:ext>
                </a:extLst>
              </a:tr>
              <a:tr h="2531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Ans3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Varchar(50)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 Null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It Contains the Ans3 of the Exam_Question table.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4186939914"/>
                  </a:ext>
                </a:extLst>
              </a:tr>
              <a:tr h="2531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Ans4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Varchar(50)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 Null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It Contains the Ans4 of the Exam_Question table.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3674990680"/>
                  </a:ext>
                </a:extLst>
              </a:tr>
              <a:tr h="2531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Final_Ans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Varchar(50)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 Null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It Contains FinalAns for the Exam_Question table.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964220461"/>
                  </a:ext>
                </a:extLst>
              </a:tr>
              <a:tr h="2531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Status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tinyint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 Null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It Contains Status for the Exam_Question table.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3101853410"/>
                  </a:ext>
                </a:extLst>
              </a:tr>
              <a:tr h="2531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Created_at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timestamp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 Null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It Contains Created At for the Exam_Question table.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833941001"/>
                  </a:ext>
                </a:extLst>
              </a:tr>
              <a:tr h="2531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Updated_at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timestamp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 Null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It Contains Update At for the </a:t>
                      </a:r>
                      <a:r>
                        <a:rPr lang="en-US" sz="800" dirty="0" err="1">
                          <a:effectLst/>
                        </a:rPr>
                        <a:t>Exam_Question</a:t>
                      </a:r>
                      <a:r>
                        <a:rPr lang="en-US" sz="800" dirty="0">
                          <a:effectLst/>
                        </a:rPr>
                        <a:t> table.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3472887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591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7AC12-6475-7643-B813-A88B9A940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919657-D8B7-C14E-88C3-1ED322099338}"/>
              </a:ext>
            </a:extLst>
          </p:cNvPr>
          <p:cNvSpPr/>
          <p:nvPr/>
        </p:nvSpPr>
        <p:spPr>
          <a:xfrm>
            <a:off x="671637" y="2327562"/>
            <a:ext cx="2098267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q"/>
            </a:pP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Exam_Type</a:t>
            </a:r>
            <a:endParaRPr lang="en-IN" sz="24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62F252-A71D-3E4C-994A-11B9A64D4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991991"/>
              </p:ext>
            </p:extLst>
          </p:nvPr>
        </p:nvGraphicFramePr>
        <p:xfrm>
          <a:off x="671638" y="2848785"/>
          <a:ext cx="10519102" cy="3708530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2577180">
                  <a:extLst>
                    <a:ext uri="{9D8B030D-6E8A-4147-A177-3AD203B41FA5}">
                      <a16:colId xmlns:a16="http://schemas.microsoft.com/office/drawing/2014/main" val="45585343"/>
                    </a:ext>
                  </a:extLst>
                </a:gridCol>
                <a:gridCol w="2230049">
                  <a:extLst>
                    <a:ext uri="{9D8B030D-6E8A-4147-A177-3AD203B41FA5}">
                      <a16:colId xmlns:a16="http://schemas.microsoft.com/office/drawing/2014/main" val="924875811"/>
                    </a:ext>
                  </a:extLst>
                </a:gridCol>
                <a:gridCol w="2425706">
                  <a:extLst>
                    <a:ext uri="{9D8B030D-6E8A-4147-A177-3AD203B41FA5}">
                      <a16:colId xmlns:a16="http://schemas.microsoft.com/office/drawing/2014/main" val="4059413512"/>
                    </a:ext>
                  </a:extLst>
                </a:gridCol>
                <a:gridCol w="3286167">
                  <a:extLst>
                    <a:ext uri="{9D8B030D-6E8A-4147-A177-3AD203B41FA5}">
                      <a16:colId xmlns:a16="http://schemas.microsoft.com/office/drawing/2014/main" val="4121566992"/>
                    </a:ext>
                  </a:extLst>
                </a:gridCol>
              </a:tblGrid>
              <a:tr h="63669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IN" sz="6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FIELD NAME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IN" sz="6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FIELD TYPE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IN" sz="6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CONSTRAINT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IN" sz="6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DESCRIPTION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368475370"/>
                  </a:ext>
                </a:extLst>
              </a:tr>
              <a:tr h="28702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Exam_Type_Id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Int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Primary Key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It Indicates the Id of the Exam_Type table.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1019357042"/>
                  </a:ext>
                </a:extLst>
              </a:tr>
              <a:tr h="2531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Exam_Id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Int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Foreign Key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It Contains the ExamId of the Exam table.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690063132"/>
                  </a:ext>
                </a:extLst>
              </a:tr>
              <a:tr h="2531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163955" algn="r"/>
                        </a:tabLst>
                      </a:pPr>
                      <a:r>
                        <a:rPr lang="en-US" sz="800">
                          <a:effectLst/>
                        </a:rPr>
                        <a:t>Exam_Question_Id	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Int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Foreign Key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It Contains the ExamQuestionId of the Exam_Question table.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1538217638"/>
                  </a:ext>
                </a:extLst>
              </a:tr>
              <a:tr h="2531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Exam_Question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Varchar(50)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 Null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It Contains the ExamQuestion of the Exam_Type table.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2668186363"/>
                  </a:ext>
                </a:extLst>
              </a:tr>
              <a:tr h="2531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Exam_Ans1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Varchar(50)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 Null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It Contains the ExamAns1 of the Exam_Type table.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1689285874"/>
                  </a:ext>
                </a:extLst>
              </a:tr>
              <a:tr h="2531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Exam_Ans2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Varchar(50)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 Null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It Contains the ExamAns2 of the Exam_Type table.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1518098357"/>
                  </a:ext>
                </a:extLst>
              </a:tr>
              <a:tr h="2531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Exam_Ans3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Varchar(50)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 Null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It Contains the ExamAns3 of the Exam_Type table.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1450360136"/>
                  </a:ext>
                </a:extLst>
              </a:tr>
              <a:tr h="2531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Exam_Ans4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Varchar(50)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 Null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It Contains the ExamAns4 of the Exam_Type table.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2582491205"/>
                  </a:ext>
                </a:extLst>
              </a:tr>
              <a:tr h="2531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Exam_Final_Ans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Varchar(50)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 Null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It Contains ExamFinalAns for the Exam_Type table.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4077759093"/>
                  </a:ext>
                </a:extLst>
              </a:tr>
              <a:tr h="2531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Status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tinyint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 Null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It Contains Status for the Exam_Type table.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3618397493"/>
                  </a:ext>
                </a:extLst>
              </a:tr>
              <a:tr h="2531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Created_at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timestamp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 Null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It Contains Created At for the Exam_Type table.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4212845167"/>
                  </a:ext>
                </a:extLst>
              </a:tr>
              <a:tr h="2531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Updated_at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800">
                          <a:effectLst/>
                        </a:rPr>
                        <a:t>timestamp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 Null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It Contains Update At for the </a:t>
                      </a:r>
                      <a:r>
                        <a:rPr lang="en-US" sz="800" dirty="0" err="1">
                          <a:effectLst/>
                        </a:rPr>
                        <a:t>Exam_Type</a:t>
                      </a:r>
                      <a:r>
                        <a:rPr lang="en-US" sz="800" dirty="0">
                          <a:effectLst/>
                        </a:rPr>
                        <a:t> table.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993" marR="38993" marT="0" marB="0"/>
                </a:tc>
                <a:extLst>
                  <a:ext uri="{0D108BD9-81ED-4DB2-BD59-A6C34878D82A}">
                    <a16:rowId xmlns:a16="http://schemas.microsoft.com/office/drawing/2014/main" val="3404994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421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679BD-50A4-3442-8434-C470DCAAE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DD2C6C-FD77-5449-8E1C-6EAA95D2126F}"/>
              </a:ext>
            </a:extLst>
          </p:cNvPr>
          <p:cNvSpPr/>
          <p:nvPr/>
        </p:nvSpPr>
        <p:spPr>
          <a:xfrm>
            <a:off x="685887" y="2399383"/>
            <a:ext cx="1539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Vehicle</a:t>
            </a:r>
            <a:r>
              <a:rPr lang="en-IN" dirty="0"/>
              <a:t> 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5B37832-B1E3-FE40-9F0D-CA0E225C98B2}"/>
              </a:ext>
            </a:extLst>
          </p:cNvPr>
          <p:cNvGraphicFramePr>
            <a:graphicFrameLocks noGrp="1"/>
          </p:cNvGraphicFramePr>
          <p:nvPr/>
        </p:nvGraphicFramePr>
        <p:xfrm>
          <a:off x="1155700" y="3643185"/>
          <a:ext cx="8761412" cy="1494917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1894217">
                  <a:extLst>
                    <a:ext uri="{9D8B030D-6E8A-4147-A177-3AD203B41FA5}">
                      <a16:colId xmlns:a16="http://schemas.microsoft.com/office/drawing/2014/main" val="2588616434"/>
                    </a:ext>
                  </a:extLst>
                </a:gridCol>
                <a:gridCol w="1824126">
                  <a:extLst>
                    <a:ext uri="{9D8B030D-6E8A-4147-A177-3AD203B41FA5}">
                      <a16:colId xmlns:a16="http://schemas.microsoft.com/office/drawing/2014/main" val="4247113496"/>
                    </a:ext>
                  </a:extLst>
                </a:gridCol>
                <a:gridCol w="1955547">
                  <a:extLst>
                    <a:ext uri="{9D8B030D-6E8A-4147-A177-3AD203B41FA5}">
                      <a16:colId xmlns:a16="http://schemas.microsoft.com/office/drawing/2014/main" val="4234584152"/>
                    </a:ext>
                  </a:extLst>
                </a:gridCol>
                <a:gridCol w="3087522">
                  <a:extLst>
                    <a:ext uri="{9D8B030D-6E8A-4147-A177-3AD203B41FA5}">
                      <a16:colId xmlns:a16="http://schemas.microsoft.com/office/drawing/2014/main" val="67369601"/>
                    </a:ext>
                  </a:extLst>
                </a:gridCol>
              </a:tblGrid>
              <a:tr h="3130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CONSTRAINT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94550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Vehicle_Id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Primary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Indicates the Id of the Vehicle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147804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Vehicle_Name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Varchar(50)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It Contains </a:t>
                      </a:r>
                      <a:r>
                        <a:rPr lang="en-US" sz="1400" dirty="0" err="1">
                          <a:effectLst/>
                        </a:rPr>
                        <a:t>VehicleName</a:t>
                      </a:r>
                      <a:r>
                        <a:rPr lang="en-US" sz="1400" dirty="0">
                          <a:effectLst/>
                        </a:rPr>
                        <a:t> for the Vehicle table.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6555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538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9365C-95CB-2B44-9C4D-117AEAE17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8AFD3B-5B71-B846-864C-C84CCBC80084}"/>
              </a:ext>
            </a:extLst>
          </p:cNvPr>
          <p:cNvSpPr/>
          <p:nvPr/>
        </p:nvSpPr>
        <p:spPr>
          <a:xfrm>
            <a:off x="871331" y="2387808"/>
            <a:ext cx="1323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Proof</a:t>
            </a:r>
            <a:r>
              <a:rPr lang="en-IN" dirty="0"/>
              <a:t> 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C4315C-4CC9-174B-9A05-6F47DCA7C946}"/>
              </a:ext>
            </a:extLst>
          </p:cNvPr>
          <p:cNvGraphicFramePr>
            <a:graphicFrameLocks noGrp="1"/>
          </p:cNvGraphicFramePr>
          <p:nvPr/>
        </p:nvGraphicFramePr>
        <p:xfrm>
          <a:off x="1155700" y="3643185"/>
          <a:ext cx="8761412" cy="1494917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1894217">
                  <a:extLst>
                    <a:ext uri="{9D8B030D-6E8A-4147-A177-3AD203B41FA5}">
                      <a16:colId xmlns:a16="http://schemas.microsoft.com/office/drawing/2014/main" val="1214191598"/>
                    </a:ext>
                  </a:extLst>
                </a:gridCol>
                <a:gridCol w="1824126">
                  <a:extLst>
                    <a:ext uri="{9D8B030D-6E8A-4147-A177-3AD203B41FA5}">
                      <a16:colId xmlns:a16="http://schemas.microsoft.com/office/drawing/2014/main" val="1596801266"/>
                    </a:ext>
                  </a:extLst>
                </a:gridCol>
                <a:gridCol w="1955547">
                  <a:extLst>
                    <a:ext uri="{9D8B030D-6E8A-4147-A177-3AD203B41FA5}">
                      <a16:colId xmlns:a16="http://schemas.microsoft.com/office/drawing/2014/main" val="2743586120"/>
                    </a:ext>
                  </a:extLst>
                </a:gridCol>
                <a:gridCol w="3087522">
                  <a:extLst>
                    <a:ext uri="{9D8B030D-6E8A-4147-A177-3AD203B41FA5}">
                      <a16:colId xmlns:a16="http://schemas.microsoft.com/office/drawing/2014/main" val="4029289443"/>
                    </a:ext>
                  </a:extLst>
                </a:gridCol>
              </a:tblGrid>
              <a:tr h="3130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CONSTRAINT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1113896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Proof_Id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Primary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Indicates the Id of the Proof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6897407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Proof_Name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Varchar(50)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It Contains </a:t>
                      </a:r>
                      <a:r>
                        <a:rPr lang="en-US" sz="1400" dirty="0" err="1">
                          <a:effectLst/>
                        </a:rPr>
                        <a:t>ProofName</a:t>
                      </a:r>
                      <a:r>
                        <a:rPr lang="en-US" sz="1400" dirty="0">
                          <a:effectLst/>
                        </a:rPr>
                        <a:t> for the Proof table.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9511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48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499B3-4D2F-2A47-94F8-0954220B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7D30AE-86CA-344C-A36C-48D48FFAED7B}"/>
              </a:ext>
            </a:extLst>
          </p:cNvPr>
          <p:cNvSpPr/>
          <p:nvPr/>
        </p:nvSpPr>
        <p:spPr>
          <a:xfrm>
            <a:off x="1014389" y="2353084"/>
            <a:ext cx="1180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Post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5D36579-CF5A-AD40-823F-1F81EAFE9F8D}"/>
              </a:ext>
            </a:extLst>
          </p:cNvPr>
          <p:cNvGraphicFramePr>
            <a:graphicFrameLocks noGrp="1"/>
          </p:cNvGraphicFramePr>
          <p:nvPr/>
        </p:nvGraphicFramePr>
        <p:xfrm>
          <a:off x="1155700" y="2912109"/>
          <a:ext cx="8761412" cy="3274441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2123767">
                  <a:extLst>
                    <a:ext uri="{9D8B030D-6E8A-4147-A177-3AD203B41FA5}">
                      <a16:colId xmlns:a16="http://schemas.microsoft.com/office/drawing/2014/main" val="3845644265"/>
                    </a:ext>
                  </a:extLst>
                </a:gridCol>
                <a:gridCol w="1750530">
                  <a:extLst>
                    <a:ext uri="{9D8B030D-6E8A-4147-A177-3AD203B41FA5}">
                      <a16:colId xmlns:a16="http://schemas.microsoft.com/office/drawing/2014/main" val="4141280622"/>
                    </a:ext>
                  </a:extLst>
                </a:gridCol>
                <a:gridCol w="1962556">
                  <a:extLst>
                    <a:ext uri="{9D8B030D-6E8A-4147-A177-3AD203B41FA5}">
                      <a16:colId xmlns:a16="http://schemas.microsoft.com/office/drawing/2014/main" val="1054163648"/>
                    </a:ext>
                  </a:extLst>
                </a:gridCol>
                <a:gridCol w="2924559">
                  <a:extLst>
                    <a:ext uri="{9D8B030D-6E8A-4147-A177-3AD203B41FA5}">
                      <a16:colId xmlns:a16="http://schemas.microsoft.com/office/drawing/2014/main" val="4257517739"/>
                    </a:ext>
                  </a:extLst>
                </a:gridCol>
              </a:tblGrid>
              <a:tr h="5882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FIELD 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CONSTRAINT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extLst>
                  <a:ext uri="{0D108BD9-81ED-4DB2-BD59-A6C34878D82A}">
                    <a16:rowId xmlns:a16="http://schemas.microsoft.com/office/drawing/2014/main" val="3172896591"/>
                  </a:ext>
                </a:extLst>
              </a:tr>
              <a:tr h="27748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163955" algn="r"/>
                        </a:tabLst>
                      </a:pPr>
                      <a:r>
                        <a:rPr lang="en-US" sz="1400">
                          <a:effectLst/>
                        </a:rPr>
                        <a:t>Post_Id	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Primary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Indicates the Id of the Post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extLst>
                  <a:ext uri="{0D108BD9-81ED-4DB2-BD59-A6C34878D82A}">
                    <a16:rowId xmlns:a16="http://schemas.microsoft.com/office/drawing/2014/main" val="4237950102"/>
                  </a:ext>
                </a:extLst>
              </a:tr>
              <a:tr h="4322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163955" algn="r"/>
                        </a:tabLst>
                      </a:pPr>
                      <a:r>
                        <a:rPr lang="en-US" sz="1400">
                          <a:effectLst/>
                        </a:rPr>
                        <a:t>Subcategory_Id	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Foreign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Contains the SubcategoryId of the Subcategory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extLst>
                  <a:ext uri="{0D108BD9-81ED-4DB2-BD59-A6C34878D82A}">
                    <a16:rowId xmlns:a16="http://schemas.microsoft.com/office/drawing/2014/main" val="1353776305"/>
                  </a:ext>
                </a:extLst>
              </a:tr>
              <a:tr h="4322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Category_Id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Foreign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Contains the CategoryId of the Category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extLst>
                  <a:ext uri="{0D108BD9-81ED-4DB2-BD59-A6C34878D82A}">
                    <a16:rowId xmlns:a16="http://schemas.microsoft.com/office/drawing/2014/main" val="2685237711"/>
                  </a:ext>
                </a:extLst>
              </a:tr>
              <a:tr h="27748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Post_Type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Varchar(50)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Contains PostType for the Post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extLst>
                  <a:ext uri="{0D108BD9-81ED-4DB2-BD59-A6C34878D82A}">
                    <a16:rowId xmlns:a16="http://schemas.microsoft.com/office/drawing/2014/main" val="895097545"/>
                  </a:ext>
                </a:extLst>
              </a:tr>
              <a:tr h="27748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Post_Title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Varchar(50)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It Contains PostTitle for the Post table.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extLst>
                  <a:ext uri="{0D108BD9-81ED-4DB2-BD59-A6C34878D82A}">
                    <a16:rowId xmlns:a16="http://schemas.microsoft.com/office/drawing/2014/main" val="2505370917"/>
                  </a:ext>
                </a:extLst>
              </a:tr>
              <a:tr h="4322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Post_Description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28600" algn="dec"/>
                        </a:tabLst>
                      </a:pPr>
                      <a:r>
                        <a:rPr lang="en-US" sz="1400">
                          <a:effectLst/>
                        </a:rPr>
                        <a:t>Varchar(50)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It Contains </a:t>
                      </a:r>
                      <a:r>
                        <a:rPr lang="en-US" sz="1400" dirty="0" err="1">
                          <a:effectLst/>
                        </a:rPr>
                        <a:t>PostDescription</a:t>
                      </a:r>
                      <a:r>
                        <a:rPr lang="en-US" sz="1400" dirty="0">
                          <a:effectLst/>
                        </a:rPr>
                        <a:t> for the Post table.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/>
                </a:tc>
                <a:extLst>
                  <a:ext uri="{0D108BD9-81ED-4DB2-BD59-A6C34878D82A}">
                    <a16:rowId xmlns:a16="http://schemas.microsoft.com/office/drawing/2014/main" val="9800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721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164500"/>
            <a:ext cx="8761413" cy="706964"/>
          </a:xfrm>
        </p:spPr>
        <p:txBody>
          <a:bodyPr/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DATABASE DESIGN</a:t>
            </a:r>
            <a:br>
              <a:rPr lang="en-IN" b="1" dirty="0">
                <a:latin typeface="Times New Roman" pitchFamily="18" charset="0"/>
                <a:cs typeface="Times New Roman" pitchFamily="18" charset="0"/>
              </a:rPr>
            </a:b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37</a:t>
            </a:fld>
            <a:endParaRPr 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/>
          <a:srcRect l="1923" t="8434" r="2308" b="8831"/>
          <a:stretch/>
        </p:blipFill>
        <p:spPr bwMode="auto">
          <a:xfrm>
            <a:off x="898497" y="2409245"/>
            <a:ext cx="10869433" cy="41346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31230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ER-Diagram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38</a:t>
            </a:fld>
            <a:endParaRPr 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/>
          <a:srcRect l="13462" t="15043" r="16923" b="12479"/>
          <a:stretch/>
        </p:blipFill>
        <p:spPr bwMode="auto">
          <a:xfrm>
            <a:off x="1200589" y="2242268"/>
            <a:ext cx="9295133" cy="43652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81727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DATA FLOW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39</a:t>
            </a:fld>
            <a:endParaRPr lang="en-US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 rotWithShape="1">
          <a:blip r:embed="rId2"/>
          <a:srcRect l="22507" t="24818" r="33476" b="43651"/>
          <a:stretch/>
        </p:blipFill>
        <p:spPr bwMode="auto">
          <a:xfrm>
            <a:off x="1876509" y="2719346"/>
            <a:ext cx="7704814" cy="34508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8724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ACCEA-D55F-CC42-B888-3F5388C14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03EB32-36AD-7742-B457-33C0817B1032}"/>
              </a:ext>
            </a:extLst>
          </p:cNvPr>
          <p:cNvSpPr/>
          <p:nvPr/>
        </p:nvSpPr>
        <p:spPr>
          <a:xfrm>
            <a:off x="722781" y="2384363"/>
            <a:ext cx="469391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28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Hardware Requirement  :-</a:t>
            </a:r>
          </a:p>
          <a:p>
            <a:pPr lvl="3">
              <a:buFont typeface="Wingdings" pitchFamily="2" charset="2"/>
              <a:buChar char="§"/>
              <a:tabLst>
                <a:tab pos="1884363" algn="l"/>
              </a:tabLst>
              <a:defRPr/>
            </a:pPr>
            <a:r>
              <a:rPr lang="en-US" sz="2000" kern="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Processor :-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Intel core i7</a:t>
            </a:r>
            <a:endParaRPr lang="en-US" sz="2000" kern="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3">
              <a:buFont typeface="Wingdings" pitchFamily="2" charset="2"/>
              <a:buChar char="§"/>
              <a:tabLst>
                <a:tab pos="1884363" algn="l"/>
              </a:tabLst>
              <a:defRPr/>
            </a:pPr>
            <a:r>
              <a:rPr lang="en-US" sz="2000" kern="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kern="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RAM :-       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000" kern="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GB</a:t>
            </a:r>
          </a:p>
          <a:p>
            <a:pPr lvl="3">
              <a:buFont typeface="Wingdings" pitchFamily="2" charset="2"/>
              <a:buChar char="§"/>
              <a:tabLst>
                <a:tab pos="1884363" algn="l"/>
              </a:tabLst>
              <a:defRPr/>
            </a:pPr>
            <a:r>
              <a:rPr lang="en-US" sz="2000" kern="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Hard disk :-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500 GB</a:t>
            </a:r>
            <a:endParaRPr lang="en-US" sz="2000" kern="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7001B4-4122-3B4E-A4FB-B6C32AB46A79}"/>
              </a:ext>
            </a:extLst>
          </p:cNvPr>
          <p:cNvSpPr/>
          <p:nvPr/>
        </p:nvSpPr>
        <p:spPr>
          <a:xfrm>
            <a:off x="722781" y="4101813"/>
            <a:ext cx="744306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28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Software Requirement  :-</a:t>
            </a:r>
          </a:p>
          <a:p>
            <a:pPr lvl="3">
              <a:buFont typeface="Wingdings" pitchFamily="2" charset="2"/>
              <a:buChar char="§"/>
              <a:tabLst>
                <a:tab pos="1884363" algn="l"/>
              </a:tabLst>
              <a:defRPr/>
            </a:pPr>
            <a:r>
              <a:rPr lang="en-US" sz="2000" kern="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kern="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Operating System :-Windows- 8,Windos-10 </a:t>
            </a:r>
          </a:p>
          <a:p>
            <a:pPr lvl="3">
              <a:buFont typeface="Wingdings" pitchFamily="2" charset="2"/>
              <a:buChar char="§"/>
              <a:tabLst>
                <a:tab pos="1884363" algn="l"/>
              </a:tabLst>
              <a:defRPr/>
            </a:pPr>
            <a:r>
              <a:rPr lang="en-US" sz="2000" kern="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Front end tool :-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    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PHP,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Codeigniter</a:t>
            </a:r>
            <a:endParaRPr lang="en-US" sz="2000" kern="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3">
              <a:buFont typeface="Wingdings" pitchFamily="2" charset="2"/>
              <a:buChar char="§"/>
              <a:tabLst>
                <a:tab pos="1884363" algn="l"/>
              </a:tabLst>
              <a:defRPr/>
            </a:pPr>
            <a:r>
              <a:rPr lang="en-US" sz="2000" kern="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Back end tool </a:t>
            </a:r>
            <a:r>
              <a:rPr lang="en-US" sz="2000" kern="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:-       </a:t>
            </a:r>
            <a:r>
              <a:rPr lang="en-US" sz="2000" kern="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MySql</a:t>
            </a:r>
            <a:endParaRPr lang="en-US" sz="2000" kern="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3">
              <a:buFont typeface="Wingdings" pitchFamily="2" charset="2"/>
              <a:buChar char="§"/>
              <a:tabLst>
                <a:tab pos="1884363" algn="l"/>
              </a:tabLst>
              <a:defRPr/>
            </a:pPr>
            <a:r>
              <a:rPr lang="en-US" sz="2000" kern="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kern="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Browser :-                Google Chrome , Mozilla Firefox 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endParaRPr lang="en-US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7BD6CF-F82F-AF49-8165-7E0D9729AA1D}"/>
              </a:ext>
            </a:extLst>
          </p:cNvPr>
          <p:cNvSpPr txBox="1"/>
          <p:nvPr/>
        </p:nvSpPr>
        <p:spPr>
          <a:xfrm>
            <a:off x="3969824" y="1063415"/>
            <a:ext cx="2893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GUJARAT RTO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79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TIME LINE CHART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5377887"/>
              </p:ext>
            </p:extLst>
          </p:nvPr>
        </p:nvGraphicFramePr>
        <p:xfrm>
          <a:off x="2362343" y="2594896"/>
          <a:ext cx="8904655" cy="387746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05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5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73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95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5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3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95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95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95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7039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95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95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2901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803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1696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7751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952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952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9877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3660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Week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14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16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19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20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21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4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Month/</a:t>
                      </a:r>
                      <a:endParaRPr lang="en-IN" sz="1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Week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December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January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February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March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April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Requirement</a:t>
                      </a:r>
                      <a:endParaRPr lang="en-IN" sz="1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Gathering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4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Analysis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9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Coding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1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Designing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7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Testing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82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Implementation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Documentation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858" marR="66858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18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172451"/>
            <a:ext cx="8761413" cy="706964"/>
          </a:xfrm>
        </p:spPr>
        <p:txBody>
          <a:bodyPr/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Reference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https://www.google.co.in/</a:t>
            </a:r>
            <a:endParaRPr lang="en-IN" dirty="0"/>
          </a:p>
          <a:p>
            <a:r>
              <a:rPr lang="en-US" u="sng" dirty="0">
                <a:hlinkClick r:id="rId3"/>
              </a:rPr>
              <a:t>https://www.wikipedia.org/</a:t>
            </a:r>
            <a:endParaRPr lang="en-IN" dirty="0"/>
          </a:p>
          <a:p>
            <a:r>
              <a:rPr lang="en-US" u="sng" dirty="0">
                <a:hlinkClick r:id="rId4"/>
              </a:rPr>
              <a:t>https://parivahan.gov.in/parivahan/</a:t>
            </a:r>
            <a:endParaRPr lang="en-IN" dirty="0"/>
          </a:p>
          <a:p>
            <a:r>
              <a:rPr lang="en-US" u="sng" dirty="0">
                <a:hlinkClick r:id="rId5"/>
              </a:rPr>
              <a:t>https://sarathi.parivahan.gov.in/sarathiservice/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29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THANK YOU!!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b="1" dirty="0"/>
              <a:t>Presented By: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VIRAL TADA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65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3A22-E309-A949-955B-1A1ED3D2F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034" y="1063416"/>
            <a:ext cx="5713932" cy="706964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GUJARAT RTO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C8BF1-5AA1-3246-8BA2-B40B8D75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CDCB6-2C29-9747-89F2-073D52DEA241}"/>
              </a:ext>
            </a:extLst>
          </p:cNvPr>
          <p:cNvSpPr/>
          <p:nvPr/>
        </p:nvSpPr>
        <p:spPr>
          <a:xfrm>
            <a:off x="959322" y="2189660"/>
            <a:ext cx="24497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28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Objectives :-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AAF893-F3C3-974E-81D9-5B8F4E32E05F}"/>
              </a:ext>
            </a:extLst>
          </p:cNvPr>
          <p:cNvSpPr/>
          <p:nvPr/>
        </p:nvSpPr>
        <p:spPr>
          <a:xfrm>
            <a:off x="959322" y="2747596"/>
            <a:ext cx="1089315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§"/>
            </a:pPr>
            <a:r>
              <a:rPr lang="en-IN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main objective of the project RTO, user is to book Online Exams Date, Vehicle Registration number, license, RC Book.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en-IN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Administrator is providing for authentication purpose as well as it handles all the database of RTO and manages all the process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en-IN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 help to reduce the RTO work manually and it helps to save the time of the user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en-IN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This process intends to help the customer in saving their time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en-IN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 also helps RTO officials to maintain records systematically and reduce a lot of paper work</a:t>
            </a:r>
          </a:p>
        </p:txBody>
      </p:sp>
    </p:spTree>
    <p:extLst>
      <p:ext uri="{BB962C8B-B14F-4D97-AF65-F5344CB8AC3E}">
        <p14:creationId xmlns:p14="http://schemas.microsoft.com/office/powerpoint/2010/main" val="3535520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30650-B3E7-0643-9DCC-7B9D9A14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497" y="1063416"/>
            <a:ext cx="5813005" cy="706964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GUJARAT RTO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41608-D11C-8F45-AC18-1406FA33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64FD6B-F3F3-7F45-8C6D-93981D2D48BB}"/>
              </a:ext>
            </a:extLst>
          </p:cNvPr>
          <p:cNvSpPr/>
          <p:nvPr/>
        </p:nvSpPr>
        <p:spPr>
          <a:xfrm>
            <a:off x="808075" y="2248911"/>
            <a:ext cx="11206145" cy="4216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28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Admin Section :-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Maintain the administrator username and password.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Queries or comments are posted by user.</a:t>
            </a: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Reply queries or comments to the user.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Admin can edit this information and in user view these.</a:t>
            </a: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These updates are viewed in the payment package details in user view section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Maintains the Job name, days allowed, number jobs. The admin update and delete and </a:t>
            </a:r>
          </a:p>
          <a:p>
            <a:pPr algn="just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add these details.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Send the news letter about the jobs site to the job seekers.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Send the news letter about the jobs site to the recruiters.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Maintain active and inactive job.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35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Side: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7</a:t>
            </a:fld>
            <a:endParaRPr 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3420" r="11025" b="11477"/>
          <a:stretch/>
        </p:blipFill>
        <p:spPr bwMode="auto">
          <a:xfrm>
            <a:off x="1154954" y="1924217"/>
            <a:ext cx="10035785" cy="4277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58218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E3292-F5FA-F745-9F7C-7E6E864B4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3B929-783D-7A40-9A4A-0192A1025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07" y="1277716"/>
            <a:ext cx="9699585" cy="528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72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9F243-B00B-EE46-AE1B-B70ACAE1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7D27-9431-D344-AFD5-E3F7C8EB4DC6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AD1256-7916-3349-9094-934EBBE79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71" y="1411005"/>
            <a:ext cx="9757458" cy="531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668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{79CC0059-BCF3-204F-8B59-A4B493A073B6}tf10001076</Template>
  <TotalTime>224</TotalTime>
  <Words>2338</Words>
  <Application>Microsoft Office PowerPoint</Application>
  <PresentationFormat>Widescreen</PresentationFormat>
  <Paragraphs>788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Century Gothic</vt:lpstr>
      <vt:lpstr>Times New Roman</vt:lpstr>
      <vt:lpstr>Wingdings</vt:lpstr>
      <vt:lpstr>Wingdings 3</vt:lpstr>
      <vt:lpstr>Ion Boardroom</vt:lpstr>
      <vt:lpstr>PROJECT PRESENTATION  ON  Gujarat RTO</vt:lpstr>
      <vt:lpstr>PowerPoint Presentation</vt:lpstr>
      <vt:lpstr>PowerPoint Presentation</vt:lpstr>
      <vt:lpstr>PowerPoint Presentation</vt:lpstr>
      <vt:lpstr>GUJARAT RTO</vt:lpstr>
      <vt:lpstr>GUJARAT RTO</vt:lpstr>
      <vt:lpstr>User Side: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Side: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DESIGN </vt:lpstr>
      <vt:lpstr>ER-Diagram</vt:lpstr>
      <vt:lpstr>DATA FLOW DIAGRAM</vt:lpstr>
      <vt:lpstr>TIME LINE CHART</vt:lpstr>
      <vt:lpstr>Reference 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RTO management system</dc:title>
  <dc:creator>Microsoft Office User</dc:creator>
  <cp:lastModifiedBy>Viral Tada</cp:lastModifiedBy>
  <cp:revision>84</cp:revision>
  <dcterms:created xsi:type="dcterms:W3CDTF">2020-06-13T09:30:54Z</dcterms:created>
  <dcterms:modified xsi:type="dcterms:W3CDTF">2021-03-01T05:44:47Z</dcterms:modified>
</cp:coreProperties>
</file>